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872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DE915-D2A7-4593-9B3D-EC612A0E3910}" type="datetimeFigureOut">
              <a:rPr lang="ru-RU" smtClean="0"/>
              <a:t>01.03.2013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F8BBCB-934C-4F6B-88AD-65A649C8B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178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3E274-6D07-4727-BD72-91CB67D2DA8E}" type="datetime1">
              <a:rPr lang="ru-RU" smtClean="0"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923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16F01-866C-4607-8B14-9C6883D17A8E}" type="datetime1">
              <a:rPr lang="ru-RU" smtClean="0"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647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EBAC5-428E-4B44-839F-6A0F06070BBF}" type="datetime1">
              <a:rPr lang="ru-RU" smtClean="0"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356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CFC4C-FDDC-4B9A-845C-93EF09926664}" type="datetime1">
              <a:rPr lang="ru-RU" smtClean="0"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722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8F0A6-AC34-493A-BE75-AD8758AB2266}" type="datetime1">
              <a:rPr lang="ru-RU" smtClean="0"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33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158E-D3B7-45AF-AB9C-A99ADE4187FD}" type="datetime1">
              <a:rPr lang="ru-RU" smtClean="0"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353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D3EE-63B9-4591-A505-C3645B69E4AD}" type="datetime1">
              <a:rPr lang="ru-RU" smtClean="0"/>
              <a:t>01.03.2013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1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EF86C-ACDD-4B9D-8C18-ED588E8E6548}" type="datetime1">
              <a:rPr lang="ru-RU" smtClean="0"/>
              <a:t>01.03.2013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234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816F2-F962-4858-A77C-408C32CA7E55}" type="datetime1">
              <a:rPr lang="ru-RU" smtClean="0"/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085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F877A-D278-4A96-B637-E9E366559A65}" type="datetime1">
              <a:rPr lang="ru-RU" smtClean="0"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105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C0EB-EFE5-422C-B666-ED00CDCE5D13}" type="datetime1">
              <a:rPr lang="ru-RU" smtClean="0"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510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3734F-9E2C-48B3-B78E-0DE6C426DDE6}" type="datetime1">
              <a:rPr lang="ru-RU" smtClean="0"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Автор - доктор биологических наук Н.И.Шашина, НИИ дезинфектологии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BA13C-9058-4E32-B693-BB1F74150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183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764703"/>
            <a:ext cx="5760640" cy="246206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Как предотвратить нападение и присасывание клещей?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3645024"/>
            <a:ext cx="5328592" cy="24258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4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Что делать, </a:t>
            </a:r>
            <a:r>
              <a:rPr lang="ru-RU" sz="4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если </a:t>
            </a:r>
            <a:r>
              <a:rPr lang="ru-RU" sz="4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вы обнаружили </a:t>
            </a:r>
            <a:r>
              <a:rPr lang="ru-RU" sz="4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на </a:t>
            </a:r>
            <a:r>
              <a:rPr lang="ru-RU" sz="4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себе клеща?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7" r="19784"/>
          <a:stretch/>
        </p:blipFill>
        <p:spPr bwMode="auto">
          <a:xfrm>
            <a:off x="6156176" y="718229"/>
            <a:ext cx="2050909" cy="2508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403648" y="3561318"/>
            <a:ext cx="655272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DBDFD2"/>
              </a:clrFrom>
              <a:clrTo>
                <a:srgbClr val="DBDFD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1" t="11528" r="22166" b="12296"/>
          <a:stretch/>
        </p:blipFill>
        <p:spPr bwMode="auto">
          <a:xfrm rot="16200000">
            <a:off x="443744" y="4100874"/>
            <a:ext cx="2746958" cy="2123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358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 удалить клеща?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86678" y="1159720"/>
            <a:ext cx="8100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r">
              <a:defRPr sz="2400"/>
            </a:lvl1pPr>
          </a:lstStyle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Снимать присосавшихся клещей лучше используя специальные приспособления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5" t="18407" r="3681" b="12027"/>
          <a:stretch/>
        </p:blipFill>
        <p:spPr bwMode="auto">
          <a:xfrm>
            <a:off x="6084168" y="3732094"/>
            <a:ext cx="2610679" cy="83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13827"/>
            <a:ext cx="21717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15716" y="2609257"/>
            <a:ext cx="2340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КЛЕЩЕВЁРТ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570394" y="2609257"/>
            <a:ext cx="900100" cy="409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015716" y="3953850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РУЧКА-ЛАССО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4512939" y="3944873"/>
            <a:ext cx="900100" cy="409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946906"/>
            <a:ext cx="190817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015716" y="534193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ПИНЦЕТ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4570394" y="5455822"/>
            <a:ext cx="900100" cy="409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95536" y="2348880"/>
            <a:ext cx="13681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C00000"/>
                </a:solidFill>
              </a:rPr>
              <a:t>Захватив клеща любым способом, следует его повернуть вокруг своей оси на 360º и потянуть вверх.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912296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3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 удалить клеща?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5556" y="1182151"/>
            <a:ext cx="62994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C00000"/>
                </a:solidFill>
              </a:defRPr>
            </a:lvl1pPr>
          </a:lstStyle>
          <a:p>
            <a:pPr algn="l"/>
            <a:r>
              <a:rPr lang="ru-RU" dirty="0">
                <a:solidFill>
                  <a:srgbClr val="002060"/>
                </a:solidFill>
              </a:rPr>
              <a:t>При </a:t>
            </a:r>
            <a:r>
              <a:rPr lang="ru-RU" dirty="0" smtClean="0">
                <a:solidFill>
                  <a:srgbClr val="002060"/>
                </a:solidFill>
              </a:rPr>
              <a:t>отсутствии  </a:t>
            </a:r>
            <a:r>
              <a:rPr lang="ru-RU" dirty="0">
                <a:solidFill>
                  <a:srgbClr val="002060"/>
                </a:solidFill>
              </a:rPr>
              <a:t>специальных </a:t>
            </a:r>
            <a:r>
              <a:rPr lang="ru-RU" dirty="0" smtClean="0">
                <a:solidFill>
                  <a:srgbClr val="002060"/>
                </a:solidFill>
              </a:rPr>
              <a:t>приспособлений можно </a:t>
            </a:r>
            <a:r>
              <a:rPr lang="ru-RU" dirty="0">
                <a:solidFill>
                  <a:srgbClr val="002060"/>
                </a:solidFill>
              </a:rPr>
              <a:t>удалять клещей при </a:t>
            </a:r>
            <a:r>
              <a:rPr lang="ru-RU" dirty="0" smtClean="0">
                <a:solidFill>
                  <a:srgbClr val="002060"/>
                </a:solidFill>
              </a:rPr>
              <a:t>помощи </a:t>
            </a:r>
            <a:r>
              <a:rPr lang="ru-RU" dirty="0">
                <a:solidFill>
                  <a:srgbClr val="002060"/>
                </a:solidFill>
              </a:rPr>
              <a:t>нитки (завязать ее вокруг погруженного в кожу хоботка и, вращая или покачивая, тянуть вверх), или захватить клеща ногтями как можно ближе к </a:t>
            </a:r>
            <a:r>
              <a:rPr lang="ru-RU" dirty="0" smtClean="0">
                <a:solidFill>
                  <a:srgbClr val="002060"/>
                </a:solidFill>
              </a:rPr>
              <a:t>коже, </a:t>
            </a:r>
            <a:r>
              <a:rPr lang="ru-RU" dirty="0">
                <a:solidFill>
                  <a:srgbClr val="002060"/>
                </a:solidFill>
              </a:rPr>
              <a:t>за хоботок 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040" y="1700808"/>
            <a:ext cx="163830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3271" y="4746192"/>
            <a:ext cx="81009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Не следует что-либо капать на клеща и ждать когда он сам отпадет. </a:t>
            </a:r>
          </a:p>
          <a:p>
            <a:r>
              <a:rPr lang="ru-RU" dirty="0"/>
              <a:t>Клещ не отпадет, а продолжит вводить в кровь возбудителей болезней.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912296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36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Что делать с </a:t>
            </a:r>
            <a:r>
              <a:rPr lang="ru-RU" dirty="0" err="1" smtClean="0"/>
              <a:t>клещем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5556" y="1268760"/>
            <a:ext cx="50765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C00000"/>
                </a:solidFill>
              </a:defRPr>
            </a:lvl1pPr>
          </a:lstStyle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Клеща надо сохранить  в максимально неповрежденном состоянии, лучше живым. 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Снятых присосавшихся клещей с кусочком влажной ваты или свежей травинкой следует поместить в плотно закрывающуюся емкость (например, стеклянный флакон). 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Мертвых клещей следует также поместить в емкость. 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Клещей доставить в лабораторию как можно скорее для выполнения исследования. 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До доставки в лабораторию хранить их в холодном месте при температуре плюс 4 – 8ºС (холодильник, термос со льдом и т. п.). Если клещи присосались к нескольким людям, то клещей с каждого человека надо поместить в отдельную емкость, подписав фамилию пострадавшего.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20"/>
          <a:stretch/>
        </p:blipFill>
        <p:spPr bwMode="auto">
          <a:xfrm>
            <a:off x="5652120" y="1268760"/>
            <a:ext cx="3098473" cy="2713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52120" y="4509120"/>
            <a:ext cx="32403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Исследование клеща нужно для оценки его опасности и, при необходимости, назначения лечения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912296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118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Если клещ не сохранился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484784"/>
            <a:ext cx="81369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C00000"/>
                </a:solidFill>
              </a:defRPr>
            </a:lvl1pPr>
          </a:lstStyle>
          <a:p>
            <a:r>
              <a:rPr lang="ru-RU" sz="4800" dirty="0" smtClean="0">
                <a:solidFill>
                  <a:srgbClr val="FF0000"/>
                </a:solidFill>
              </a:rPr>
              <a:t>ВАЖНО!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Если Вам не удалось сдать клещей для анализа или при отрицательных результатах анализа, и  в течение месяца после присасывания клещей Вы почувствовали изменения в самочувствии, отметили повышение температуры, увеличивающееся красное пятно (эритема) на месте присасывания, необходимо немедленно обратиться к врачу, сообщив ему о факте присасывания клеща или клещей.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912296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5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C00000"/>
                </a:solidFill>
              </a:defRPr>
            </a:lvl1pPr>
          </a:lstStyle>
          <a:p>
            <a:r>
              <a:rPr lang="ru-RU" sz="3200" dirty="0" smtClean="0">
                <a:solidFill>
                  <a:srgbClr val="FF0000"/>
                </a:solidFill>
              </a:rPr>
              <a:t>В Российской Федерации эпидемиологическая ситуация по клещевому вирусному энцефалиту продолжает оставаться напряженной. Напряженность эпидемического процесса формируется за счет высокого уровня заболеваемости, тяжести клинического течения болезни с высоким уровнем  летальности.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60032" y="5185335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Из письма Роспотребнадзора</a:t>
            </a:r>
          </a:p>
          <a:p>
            <a:r>
              <a:rPr lang="ru-RU" b="1" dirty="0" smtClean="0"/>
              <a:t>от 22.02.2013 г. № 01/2000-13-32</a:t>
            </a:r>
            <a:endParaRPr lang="ru-RU" b="1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840288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996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Почему опасны клещи?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1412776"/>
            <a:ext cx="3780420" cy="18082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600" b="1" dirty="0" smtClean="0">
                <a:solidFill>
                  <a:srgbClr val="C00000"/>
                </a:solidFill>
              </a:rPr>
              <a:t>Клещи – кровососы. При </a:t>
            </a:r>
            <a:r>
              <a:rPr lang="ru-RU" sz="2600" b="1" dirty="0" err="1" smtClean="0">
                <a:solidFill>
                  <a:srgbClr val="C00000"/>
                </a:solidFill>
              </a:rPr>
              <a:t>кровососании</a:t>
            </a:r>
            <a:r>
              <a:rPr lang="ru-RU" sz="2600" b="1" dirty="0" smtClean="0">
                <a:solidFill>
                  <a:srgbClr val="C00000"/>
                </a:solidFill>
              </a:rPr>
              <a:t> могут передавать возбудителей таких болезней, как: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3284984"/>
            <a:ext cx="41404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100" dirty="0" smtClean="0"/>
              <a:t>- Клещевой вирусный энцефалит</a:t>
            </a:r>
          </a:p>
          <a:p>
            <a:pPr algn="r"/>
            <a:r>
              <a:rPr lang="ru-RU" sz="2100" dirty="0" smtClean="0"/>
              <a:t>- Иксодовые клещевые </a:t>
            </a:r>
            <a:r>
              <a:rPr lang="ru-RU" sz="2100" dirty="0" err="1" smtClean="0"/>
              <a:t>боррелиозы</a:t>
            </a:r>
            <a:endParaRPr lang="ru-RU" sz="2100" dirty="0" smtClean="0"/>
          </a:p>
          <a:p>
            <a:pPr algn="r"/>
            <a:r>
              <a:rPr lang="ru-RU" sz="2100" dirty="0"/>
              <a:t>Крымская геморрагическая лихорадка</a:t>
            </a:r>
          </a:p>
          <a:p>
            <a:pPr algn="r"/>
            <a:r>
              <a:rPr lang="ru-RU" sz="2100" dirty="0" smtClean="0"/>
              <a:t>- Клещевые риккетсиозы</a:t>
            </a:r>
          </a:p>
          <a:p>
            <a:pPr algn="r"/>
            <a:r>
              <a:rPr lang="ru-RU" sz="2100" dirty="0" smtClean="0"/>
              <a:t>- </a:t>
            </a:r>
            <a:r>
              <a:rPr lang="ru-RU" sz="2100" dirty="0" err="1" smtClean="0"/>
              <a:t>Гранулоцитарный</a:t>
            </a:r>
            <a:r>
              <a:rPr lang="ru-RU" sz="2100" dirty="0" smtClean="0"/>
              <a:t> анаплазмоз человека</a:t>
            </a:r>
          </a:p>
          <a:p>
            <a:pPr marL="342900" indent="-342900" algn="r">
              <a:buFontTx/>
              <a:buChar char="-"/>
            </a:pPr>
            <a:r>
              <a:rPr lang="ru-RU" sz="2100" dirty="0" smtClean="0"/>
              <a:t>Моноцитарный </a:t>
            </a:r>
            <a:r>
              <a:rPr lang="ru-RU" sz="2100" dirty="0" err="1" smtClean="0"/>
              <a:t>эрлихиоз</a:t>
            </a:r>
            <a:r>
              <a:rPr lang="ru-RU" sz="2100" dirty="0" smtClean="0"/>
              <a:t> человека</a:t>
            </a:r>
            <a:endParaRPr lang="en-US" sz="21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767302" y="1420822"/>
            <a:ext cx="414046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/>
              <a:t>В лечебно-профилактические организации ежегодно обращается более 500 тысяч человек, пострадавших от укусов клещами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773860" y="3237925"/>
            <a:ext cx="38524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От 5 до 15 процентов из всех исследованных клещей заражены вирусом клещевого энцефалита.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4535996" y="1412776"/>
            <a:ext cx="0" cy="46805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19872" y="6426408"/>
            <a:ext cx="5631904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20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396044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800"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C00000"/>
                </a:solidFill>
              </a:rPr>
              <a:t>Где встречаются клещи?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412776"/>
            <a:ext cx="4051548" cy="49685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300" b="1" dirty="0" smtClean="0">
                <a:solidFill>
                  <a:srgbClr val="C00000"/>
                </a:solidFill>
              </a:rPr>
              <a:t>Клещи встречаются практически на всей территории страны,  переносчики клещевого вирусного энцефалита предпочитают умеренно влажные хвойно-лиственные леса</a:t>
            </a:r>
            <a:r>
              <a:rPr lang="ru-RU" sz="2300" b="1" dirty="0">
                <a:solidFill>
                  <a:srgbClr val="C00000"/>
                </a:solidFill>
              </a:rPr>
              <a:t>, </a:t>
            </a:r>
            <a:r>
              <a:rPr lang="ru-RU" sz="2300" b="1" dirty="0" smtClean="0">
                <a:solidFill>
                  <a:srgbClr val="C00000"/>
                </a:solidFill>
              </a:rPr>
              <a:t>переносчики крымской геморрагической лихорадки – степные, полупустынные ландшафты. Клещи  встречаются в лесопарковых зонах городов, на кладбищах, дачных участках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67302" y="1420822"/>
            <a:ext cx="4140460" cy="4456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Клещи «просыпаются» ранней весной – в апреле-мае, как только сходит снег. Численность достигает пика  в конце мая – июне. В июле клещей становится меньше, а в августе на европейской части страны наступает второй небольшой подъем. Несмотря на то, что в августе-сентябре клещей относительно мало, случаев их нападения на людей бывает много, поскольку в этот период люди чаще выходят в лес для сбора ягод и грибов.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4535996" y="1412776"/>
            <a:ext cx="0" cy="46805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35996" y="425830"/>
            <a:ext cx="4371766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Когда встречаются клещи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912296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689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 выглядят клещи</a:t>
            </a:r>
            <a:r>
              <a:rPr lang="ru-RU" dirty="0"/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45490" y="1439010"/>
            <a:ext cx="6550946" cy="23500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/>
              <a:t>Наиболее опасны таежные и лесные клещи. Размер самок клещей 3 – 5 мм, передняя часть их тела и 4 пары ног темно-коричневого, а задняя часть кирпично-красного цвета. Тело всех фаз развития клещей овальное, спереди конусообразный темный выступ (часто называют головкой), который состоит из трех частей: центральная часть (хоботок), которая при </a:t>
            </a:r>
            <a:r>
              <a:rPr lang="ru-RU" sz="1600" b="1" dirty="0" err="1" smtClean="0"/>
              <a:t>кровососании</a:t>
            </a:r>
            <a:r>
              <a:rPr lang="ru-RU" sz="1600" b="1" dirty="0" smtClean="0"/>
              <a:t> погружается в кожу человека или животных, и 2 боковые части, остающиеся на поверхности. Самцы мельче самок и темнее. В организм жертвы попадает слюна клещей, в которой находятся возбудители болезней.</a:t>
            </a:r>
            <a:endParaRPr lang="ru-RU" sz="1600" b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65566" y="3933056"/>
            <a:ext cx="774086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91580" y="4005064"/>
            <a:ext cx="74888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Точно определить род и вид клещей может только специалист.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Поэтому ЛЮБОЙ ПРИСОСАВШИЙСЯ КЛЕЩ ДОЛЖЕН РАССМАТРИВАТЬСЯ КАК ПОТЕНЦИАЛЬНО ОПАСНЫЙ.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2"/>
          <a:stretch/>
        </p:blipFill>
        <p:spPr bwMode="auto">
          <a:xfrm>
            <a:off x="665566" y="1174105"/>
            <a:ext cx="1279924" cy="275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840288" cy="365125"/>
          </a:xfrm>
        </p:spPr>
        <p:txBody>
          <a:bodyPr vert="horz" lIns="91440" tIns="45720" rIns="91440" bIns="45720" rtlCol="0" anchor="ctr"/>
          <a:lstStyle/>
          <a:p>
            <a:pPr algn="r"/>
            <a:r>
              <a:rPr lang="ru-RU"/>
              <a:t>Автор - доктор биологических наук Н.И.Шашина, НИИ дезинфектологии</a:t>
            </a:r>
          </a:p>
        </p:txBody>
      </p:sp>
    </p:spTree>
    <p:extLst>
      <p:ext uri="{BB962C8B-B14F-4D97-AF65-F5344CB8AC3E}">
        <p14:creationId xmlns:p14="http://schemas.microsoft.com/office/powerpoint/2010/main" val="17053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 нападают клещи</a:t>
            </a:r>
            <a:r>
              <a:rPr lang="ru-RU" dirty="0"/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1174105"/>
            <a:ext cx="4968552" cy="52184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dirty="0" smtClean="0">
                <a:solidFill>
                  <a:srgbClr val="C00000"/>
                </a:solidFill>
              </a:rPr>
              <a:t>Клещи поджидают жертву на травяной растительности, реже на кустарниках, но никогда не заползают на деревья, не падают и не прыгают с них. Стоит рядом с клещом оказаться человеку, как клещ прицепившись к коже, одежде, ползет вверх, пока не найдет укромное место под одеждой, чтобы присосаться к телу. На это уходит в среднем 30 минут. Ползут клещи всегда вверх, поэтому обнаруживают их подмышками, в паху, на спине, на шее и голове. </a:t>
            </a:r>
          </a:p>
          <a:p>
            <a:r>
              <a:rPr lang="ru-RU" sz="2100" b="1" dirty="0" smtClean="0">
                <a:solidFill>
                  <a:srgbClr val="C00000"/>
                </a:solidFill>
              </a:rPr>
              <a:t>Само- и </a:t>
            </a:r>
            <a:r>
              <a:rPr lang="ru-RU" sz="2100" b="1" dirty="0" err="1" smtClean="0">
                <a:solidFill>
                  <a:srgbClr val="C00000"/>
                </a:solidFill>
              </a:rPr>
              <a:t>взаимоосмотры</a:t>
            </a:r>
            <a:r>
              <a:rPr lang="ru-RU" sz="2100" b="1" dirty="0" smtClean="0">
                <a:solidFill>
                  <a:srgbClr val="C00000"/>
                </a:solidFill>
              </a:rPr>
              <a:t> для обнаружения клещей необходимо проводить каждые 15 – 20 минут.</a:t>
            </a:r>
            <a:endParaRPr lang="ru-RU" sz="21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IXODES_2"/>
          <p:cNvPicPr preferRelativeResize="0"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2" t="31968" r="23869" b="25328"/>
          <a:stretch/>
        </p:blipFill>
        <p:spPr bwMode="auto">
          <a:xfrm>
            <a:off x="6349803" y="4962820"/>
            <a:ext cx="1355391" cy="1429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3" t="20842" r="14762" b="27574"/>
          <a:stretch/>
        </p:blipFill>
        <p:spPr bwMode="auto">
          <a:xfrm>
            <a:off x="5508104" y="1824050"/>
            <a:ext cx="2987521" cy="313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6857848" y="1824050"/>
            <a:ext cx="144016" cy="1686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857848" y="3535219"/>
            <a:ext cx="144016" cy="1686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236296" y="2564904"/>
            <a:ext cx="144016" cy="1686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588224" y="2541070"/>
            <a:ext cx="144016" cy="1686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978200" y="2204864"/>
            <a:ext cx="144016" cy="1686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5768280" cy="365125"/>
          </a:xfrm>
        </p:spPr>
        <p:txBody>
          <a:bodyPr/>
          <a:lstStyle/>
          <a:p>
            <a:pPr algn="l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924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 защититься от клещей?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8EDF3"/>
              </a:clrFrom>
              <a:clrTo>
                <a:srgbClr val="E8ED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4" t="7195" r="1751" b="4721"/>
          <a:stretch/>
        </p:blipFill>
        <p:spPr bwMode="auto">
          <a:xfrm>
            <a:off x="314603" y="1174106"/>
            <a:ext cx="4714597" cy="527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лево 5"/>
          <p:cNvSpPr/>
          <p:nvPr/>
        </p:nvSpPr>
        <p:spPr>
          <a:xfrm>
            <a:off x="5065238" y="1174105"/>
            <a:ext cx="3827241" cy="5279705"/>
          </a:xfrm>
          <a:prstGeom prst="leftArrow">
            <a:avLst>
              <a:gd name="adj1" fmla="val 93025"/>
              <a:gd name="adj2" fmla="val 28501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rgbClr val="002060"/>
                </a:solidFill>
              </a:rPr>
              <a:t>Выходя в лес, парк или на любую территорию, где встречаются клещи, необходимо одеться таким образом, чтобы предотвратить </a:t>
            </a:r>
            <a:r>
              <a:rPr lang="ru-RU" sz="2200" b="1" dirty="0" err="1" smtClean="0">
                <a:solidFill>
                  <a:srgbClr val="002060"/>
                </a:solidFill>
              </a:rPr>
              <a:t>заползание</a:t>
            </a:r>
            <a:r>
              <a:rPr lang="ru-RU" sz="2200" b="1" dirty="0" smtClean="0">
                <a:solidFill>
                  <a:srgbClr val="002060"/>
                </a:solidFill>
              </a:rPr>
              <a:t> клещей под одежду и облегчить быстрый осмотр для обнаружения прицепившихся клещей. 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5768279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982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 защититься от клещей?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340768"/>
            <a:ext cx="81009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Эффективность защиты многократно увеличивается при обработке одежды специальными аэрозольными химическими средствами – </a:t>
            </a:r>
            <a:r>
              <a:rPr lang="ru-RU" sz="2400" b="1" dirty="0" err="1" smtClean="0"/>
              <a:t>акарицидными</a:t>
            </a:r>
            <a:r>
              <a:rPr lang="ru-RU" sz="2400" b="1" dirty="0" smtClean="0"/>
              <a:t> (убивающими клещей), </a:t>
            </a:r>
            <a:r>
              <a:rPr lang="ru-RU" sz="2400" b="1" dirty="0" err="1" smtClean="0"/>
              <a:t>репеллентными</a:t>
            </a:r>
            <a:r>
              <a:rPr lang="ru-RU" sz="2400" b="1" dirty="0" smtClean="0"/>
              <a:t> (отпугивающими клещей) или </a:t>
            </a:r>
            <a:r>
              <a:rPr lang="ru-RU" sz="2400" b="1" dirty="0" err="1" smtClean="0"/>
              <a:t>акарицидно-репеллентными</a:t>
            </a:r>
            <a:r>
              <a:rPr lang="ru-RU" sz="2400" b="1" dirty="0" smtClean="0"/>
              <a:t> (отпугивающими и убивающими одновременно)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Эти средства никогда не следует наносить на кожу!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746" y="4757088"/>
            <a:ext cx="81009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Обязательно читайте инструкцию на средство!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Правильное применение специальных акарицидных или </a:t>
            </a:r>
            <a:r>
              <a:rPr lang="ru-RU" sz="2800" b="1" dirty="0" err="1" smtClean="0">
                <a:solidFill>
                  <a:srgbClr val="FF0000"/>
                </a:solidFill>
              </a:rPr>
              <a:t>акарицидно-репеллентных</a:t>
            </a:r>
            <a:r>
              <a:rPr lang="ru-RU" sz="2800" b="1" dirty="0" smtClean="0">
                <a:solidFill>
                  <a:srgbClr val="FF0000"/>
                </a:solidFill>
              </a:rPr>
              <a:t> средств обеспечивает уровень защиты до 100%.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27584" y="4752964"/>
            <a:ext cx="7344816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840288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999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907703" y="1030089"/>
            <a:ext cx="5256585" cy="5632311"/>
          </a:xfrm>
          <a:prstGeom prst="rect">
            <a:avLst/>
          </a:prstGeom>
          <a:noFill/>
          <a:effectLst>
            <a:outerShdw dir="5100000" sx="125000" sy="125000" algn="bl" rotWithShape="0">
              <a:srgbClr val="FFFF00">
                <a:alpha val="9000"/>
              </a:srgbClr>
            </a:outerShdw>
            <a:reflection stA="45000" endPos="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специальной защитной одежды, сочетающей механическую защиту (трикотажные манжеты, специальные застёжки и ловушки и т. д.) с химической защитой (вставки из ткани, обработанной специальными химическими составами).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такой одежде или одежде можно смело ходить по лесу, только нельзя ложиться и садиться на траву, так как в этом случае клещи, минуя обработанную одежду, могут сразу попасть на тело и присосаться.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научно-исследовательском институте дезинфектологии Роспотребнадзора прошла комплексную экспертизу специальная защитная одежда коллекции «</a:t>
            </a:r>
            <a:r>
              <a:rPr lang="ru-RU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Биостоп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Такая одежда будет полезна в первую очередь лесникам, лесозаготовителям, геологам, туристам , лицам профессионально связанным с лесом, но может быть использована и другими людьми, включая детей.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345"/>
            <a:ext cx="22383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856596"/>
            <a:ext cx="2190750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9144" y="260648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 защититься от клещей?</a:t>
            </a: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912296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73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404664"/>
            <a:ext cx="792088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 удалить клеща?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08105" y="1339864"/>
            <a:ext cx="34786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r">
              <a:defRPr sz="2400"/>
            </a:lvl1pPr>
          </a:lstStyle>
          <a:p>
            <a:pPr algn="l"/>
            <a:r>
              <a:rPr lang="ru-RU" sz="3000" dirty="0">
                <a:solidFill>
                  <a:srgbClr val="C00000"/>
                </a:solidFill>
              </a:rPr>
              <a:t>Старайтесь не оторвать хоботок, погруженный в кожу, ранку после удаления обязательно </a:t>
            </a:r>
            <a:r>
              <a:rPr lang="ru-RU" sz="3000" dirty="0" err="1" smtClean="0">
                <a:solidFill>
                  <a:srgbClr val="C00000"/>
                </a:solidFill>
              </a:rPr>
              <a:t>продезинфициро-вать</a:t>
            </a:r>
            <a:r>
              <a:rPr lang="ru-RU" sz="3000" dirty="0" smtClean="0">
                <a:solidFill>
                  <a:srgbClr val="C00000"/>
                </a:solidFill>
              </a:rPr>
              <a:t> </a:t>
            </a:r>
            <a:r>
              <a:rPr lang="ru-RU" sz="3000" dirty="0">
                <a:solidFill>
                  <a:srgbClr val="C00000"/>
                </a:solidFill>
              </a:rPr>
              <a:t>раствором йода, спиртом  </a:t>
            </a:r>
            <a:endParaRPr lang="ru-RU" sz="3000" dirty="0" smtClean="0">
              <a:solidFill>
                <a:srgbClr val="C00000"/>
              </a:solidFill>
            </a:endParaRPr>
          </a:p>
          <a:p>
            <a:pPr algn="l"/>
            <a:r>
              <a:rPr lang="ru-RU" sz="3000" dirty="0" smtClean="0">
                <a:solidFill>
                  <a:srgbClr val="C00000"/>
                </a:solidFill>
              </a:rPr>
              <a:t>и </a:t>
            </a:r>
            <a:r>
              <a:rPr lang="ru-RU" sz="3000" dirty="0">
                <a:solidFill>
                  <a:srgbClr val="C00000"/>
                </a:solidFill>
              </a:rPr>
              <a:t>т. п</a:t>
            </a:r>
            <a:r>
              <a:rPr lang="ru-RU" sz="3000" dirty="0" smtClean="0">
                <a:solidFill>
                  <a:srgbClr val="C00000"/>
                </a:solidFill>
              </a:rPr>
              <a:t>.</a:t>
            </a:r>
            <a:endParaRPr lang="ru-RU" sz="3000" dirty="0">
              <a:solidFill>
                <a:srgbClr val="C00000"/>
              </a:solidFill>
            </a:endParaRPr>
          </a:p>
        </p:txBody>
      </p:sp>
      <p:pic>
        <p:nvPicPr>
          <p:cNvPr id="8194" name="Picture 2" descr="Клещ_присосался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" r="4741"/>
          <a:stretch>
            <a:fillRect/>
          </a:stretch>
        </p:blipFill>
        <p:spPr bwMode="auto">
          <a:xfrm>
            <a:off x="3347864" y="1339864"/>
            <a:ext cx="1988590" cy="166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7664" y="1339864"/>
            <a:ext cx="278417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rgbClr val="C00000"/>
                </a:solidFill>
              </a:rPr>
              <a:t>Присосавшихся к телу клещей следует удалить как можно скорее. Чем быстрее это будет сделано, тем меньше вероятность того, что в кровь попадет возбудитель опасного заболевания. </a:t>
            </a:r>
          </a:p>
        </p:txBody>
      </p:sp>
      <p:pic>
        <p:nvPicPr>
          <p:cNvPr id="9" name="Picture 2" descr="Клещ_присосался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" r="4741"/>
          <a:stretch>
            <a:fillRect/>
          </a:stretch>
        </p:blipFill>
        <p:spPr bwMode="auto">
          <a:xfrm>
            <a:off x="3347864" y="2975327"/>
            <a:ext cx="1988590" cy="166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Клещ_присосался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" r="4741"/>
          <a:stretch>
            <a:fillRect/>
          </a:stretch>
        </p:blipFill>
        <p:spPr bwMode="auto">
          <a:xfrm>
            <a:off x="3347864" y="4627693"/>
            <a:ext cx="1988590" cy="166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5862569" cy="365125"/>
          </a:xfrm>
        </p:spPr>
        <p:txBody>
          <a:bodyPr/>
          <a:lstStyle/>
          <a:p>
            <a:pPr algn="r"/>
            <a:r>
              <a:rPr lang="ru-RU" dirty="0" smtClean="0"/>
              <a:t>Автор - доктор биологических наук </a:t>
            </a:r>
            <a:r>
              <a:rPr lang="ru-RU" dirty="0" err="1" smtClean="0"/>
              <a:t>Н.И.Шашина</a:t>
            </a:r>
            <a:r>
              <a:rPr lang="ru-RU" dirty="0" smtClean="0"/>
              <a:t>, НИИ дезинфектологии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1152</Words>
  <Application>Microsoft Office PowerPoint</Application>
  <PresentationFormat>Экран (4:3)</PresentationFormat>
  <Paragraphs>74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Как предотвратить нападение и присасывание клещей?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предотвратить нападение и присасывание клещей?</dc:title>
  <dc:creator>Шестопалов</dc:creator>
  <cp:lastModifiedBy>Шестопалов</cp:lastModifiedBy>
  <cp:revision>44</cp:revision>
  <cp:lastPrinted>2013-02-27T11:05:02Z</cp:lastPrinted>
  <dcterms:created xsi:type="dcterms:W3CDTF">2013-02-26T06:33:41Z</dcterms:created>
  <dcterms:modified xsi:type="dcterms:W3CDTF">2013-03-01T05:38:07Z</dcterms:modified>
  <cp:contentStatus/>
</cp:coreProperties>
</file>